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8ECDF-AFCB-4FED-B922-A759D265FC1E}" type="datetimeFigureOut">
              <a:rPr lang="en-US" smtClean="0"/>
              <a:pPr/>
              <a:t>4/25/2011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B1298-9D13-4748-B551-8F9508851FE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5B1298-9D13-4748-B551-8F9508851FE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CD5AC-3C81-4C7B-8AD6-74B7E5B0409B}" type="datetimeFigureOut">
              <a:rPr lang="en-US" smtClean="0"/>
              <a:pPr/>
              <a:t>4/25/2011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08D88D-01F1-4007-A152-D35CFC2E7F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CD5AC-3C81-4C7B-8AD6-74B7E5B0409B}" type="datetimeFigureOut">
              <a:rPr lang="en-US" smtClean="0"/>
              <a:pPr/>
              <a:t>4/25/2011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8D88D-01F1-4007-A152-D35CFC2E7F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youtu.be/_xYL41PiuP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youtu.be/njnmFceEsuo" TargetMode="Externa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t="-3000" b="-44000"/>
          </a:stretch>
        </a:blipFill>
        <a:effectLst/>
      </p:bgPr>
    </p:bg>
    <p:spTree>
      <p:nvGrpSpPr>
        <p:cNvPr id="1" name=""/>
        <p:cNvGrpSpPr/>
        <p:nvPr/>
      </p:nvGrpSpPr>
      <p:grpSpPr>
        <a:xfrm>
          <a:off x="0" y="0"/>
          <a:ext cx="0" cy="0"/>
          <a:chOff x="0" y="0"/>
          <a:chExt cx="0" cy="0"/>
        </a:xfrm>
      </p:grpSpPr>
      <p:sp>
        <p:nvSpPr>
          <p:cNvPr id="4" name="Rectangle 3"/>
          <p:cNvSpPr/>
          <p:nvPr/>
        </p:nvSpPr>
        <p:spPr>
          <a:xfrm>
            <a:off x="-609600" y="762000"/>
            <a:ext cx="4444486" cy="923330"/>
          </a:xfrm>
          <a:prstGeom prst="rect">
            <a:avLst/>
          </a:prstGeom>
          <a:noFill/>
          <a:scene3d>
            <a:camera prst="isometricRightUp"/>
            <a:lightRig rig="threePt" dir="t"/>
          </a:scene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Nikki Giovanni</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5181600" y="838200"/>
            <a:ext cx="5017591" cy="923330"/>
          </a:xfrm>
          <a:prstGeom prst="rect">
            <a:avLst/>
          </a:prstGeom>
          <a:noFill/>
          <a:scene3d>
            <a:camera prst="isometricLeftDown"/>
            <a:lightRig rig="threePt" dir="t"/>
          </a:scene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Courtney Wyche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685800" y="5334000"/>
            <a:ext cx="4572000" cy="1200329"/>
          </a:xfrm>
          <a:prstGeom prst="rect">
            <a:avLst/>
          </a:prstGeom>
        </p:spPr>
        <p:txBody>
          <a:bodyPr>
            <a:spAutoFit/>
          </a:bodyPr>
          <a:lstStyle/>
          <a:p>
            <a:r>
              <a:rPr lang="en-US" dirty="0" smtClean="0">
                <a:solidFill>
                  <a:schemeClr val="tx2">
                    <a:lumMod val="20000"/>
                    <a:lumOff val="80000"/>
                  </a:schemeClr>
                </a:solidFill>
              </a:rPr>
              <a:t>“I really don't think life is about the I-could-have-</a:t>
            </a:r>
            <a:r>
              <a:rPr lang="en-US" dirty="0" smtClean="0">
                <a:solidFill>
                  <a:schemeClr val="tx2">
                    <a:lumMod val="20000"/>
                    <a:lumOff val="80000"/>
                  </a:schemeClr>
                </a:solidFill>
              </a:rPr>
              <a:t>beens</a:t>
            </a:r>
            <a:r>
              <a:rPr lang="en-US" dirty="0" smtClean="0">
                <a:solidFill>
                  <a:schemeClr val="tx2">
                    <a:lumMod val="20000"/>
                    <a:lumOff val="80000"/>
                  </a:schemeClr>
                </a:solidFill>
              </a:rPr>
              <a:t>. Life is only about the I-tried-to-do. I don't mind the failure but I can't imagine that I'd forgive myself if I didn't try.”  - Giovanni</a:t>
            </a:r>
            <a:endParaRPr lang="en-US" dirty="0">
              <a:solidFill>
                <a:schemeClr val="tx2">
                  <a:lumMod val="20000"/>
                  <a:lumOff val="80000"/>
                </a:schemeClr>
              </a:solidFill>
            </a:endParaRP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pPr marL="0" indent="0" algn="ctr">
              <a:buNone/>
            </a:pPr>
            <a:r>
              <a:rPr lang="en-US" sz="2400" dirty="0" smtClean="0">
                <a:solidFill>
                  <a:srgbClr val="00B0F0"/>
                </a:solidFill>
                <a:latin typeface="Algerian" pitchFamily="82" charset="0"/>
              </a:rPr>
              <a:t>Yolanda Cornelia “Nikki” Giovanni was born in Knoxville, Tennessee on June 7, 1943. She grew up in an all black suburb in Cincinnati. Giovanni spent most of her summers with her sister at their grandparents home in Knoxville. She graduated from Fisk University in 1968, and later went on to attend the University of Pennsylvania and Columbia University.  She is an honorary member of </a:t>
            </a:r>
            <a:r>
              <a:rPr lang="en-US" sz="2400" dirty="0" smtClean="0">
                <a:solidFill>
                  <a:srgbClr val="FF0000"/>
                </a:solidFill>
                <a:latin typeface="Algerian" pitchFamily="82" charset="0"/>
              </a:rPr>
              <a:t>Delta Sigma Theta Sorority, Inc. </a:t>
            </a:r>
            <a:endParaRPr lang="en-US" sz="2400" dirty="0">
              <a:solidFill>
                <a:srgbClr val="FF0000"/>
              </a:solidFill>
              <a:latin typeface="Algerian" pitchFamily="82" charset="0"/>
            </a:endParaRPr>
          </a:p>
        </p:txBody>
      </p:sp>
      <p:sp>
        <p:nvSpPr>
          <p:cNvPr id="4" name="Rectangle 3"/>
          <p:cNvSpPr/>
          <p:nvPr/>
        </p:nvSpPr>
        <p:spPr>
          <a:xfrm>
            <a:off x="457200" y="0"/>
            <a:ext cx="7620000" cy="923330"/>
          </a:xfrm>
          <a:prstGeom prst="rect">
            <a:avLst/>
          </a:prstGeom>
          <a:noFill/>
        </p:spPr>
        <p:txBody>
          <a:bodyPr wrap="squar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Biography </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descr="Niki-giovanni.jpg"/>
          <p:cNvPicPr>
            <a:picLocks noChangeAspect="1"/>
          </p:cNvPicPr>
          <p:nvPr/>
        </p:nvPicPr>
        <p:blipFill>
          <a:blip r:embed="rId3" cstate="print"/>
          <a:stretch>
            <a:fillRect/>
          </a:stretch>
        </p:blipFill>
        <p:spPr>
          <a:xfrm>
            <a:off x="3124200" y="4800600"/>
            <a:ext cx="3124200" cy="1775114"/>
          </a:xfrm>
          <a:prstGeom prst="rect">
            <a:avLst/>
          </a:prstGeom>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normAutofit fontScale="92500"/>
          </a:bodyPr>
          <a:lstStyle/>
          <a:p>
            <a:pPr marL="0" indent="0">
              <a:buNone/>
            </a:pPr>
            <a:r>
              <a:rPr lang="en-US" dirty="0" smtClean="0">
                <a:solidFill>
                  <a:srgbClr val="FFC000"/>
                </a:solidFill>
                <a:latin typeface="Harrington" pitchFamily="82" charset="0"/>
              </a:rPr>
              <a:t>Giovanni only has one child. Thomas Watson Giovanni was born on August 31, 1969 when she was only 25. Giovanni had her son out of wedlock because she viewed marriage as, “ an institution that was inhospitable to women…”</a:t>
            </a:r>
          </a:p>
          <a:p>
            <a:pPr marL="0" indent="0">
              <a:buNone/>
            </a:pPr>
            <a:r>
              <a:rPr lang="en-US" dirty="0" smtClean="0">
                <a:solidFill>
                  <a:srgbClr val="FFC000"/>
                </a:solidFill>
                <a:latin typeface="Harrington" pitchFamily="82" charset="0"/>
              </a:rPr>
              <a:t>Giovanni had always had a passion for writing in particular, poetry. Some critics say that when Thomas was born, her poetry became less angry. </a:t>
            </a:r>
            <a:endParaRPr lang="en-US" dirty="0">
              <a:solidFill>
                <a:srgbClr val="FFC000"/>
              </a:solidFill>
              <a:latin typeface="Harrington" pitchFamily="82" charset="0"/>
            </a:endParaRPr>
          </a:p>
        </p:txBody>
      </p:sp>
      <p:pic>
        <p:nvPicPr>
          <p:cNvPr id="4" name="Picture 3" descr="lo.jpg"/>
          <p:cNvPicPr>
            <a:picLocks noChangeAspect="1"/>
          </p:cNvPicPr>
          <p:nvPr/>
        </p:nvPicPr>
        <p:blipFill>
          <a:blip r:embed="rId3" cstate="print"/>
          <a:stretch>
            <a:fillRect/>
          </a:stretch>
        </p:blipFill>
        <p:spPr>
          <a:xfrm>
            <a:off x="5638800" y="4038600"/>
            <a:ext cx="3124200" cy="2590800"/>
          </a:xfrm>
          <a:prstGeom prst="rect">
            <a:avLst/>
          </a:prstGeom>
        </p:spPr>
      </p:pic>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7000" b="-4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solidFill>
                  <a:schemeClr val="accent6">
                    <a:lumMod val="20000"/>
                    <a:lumOff val="80000"/>
                  </a:schemeClr>
                </a:solidFill>
              </a:rPr>
              <a:t>Poetry</a:t>
            </a:r>
            <a:endParaRPr lang="en-US" dirty="0">
              <a:solidFill>
                <a:schemeClr val="accent6">
                  <a:lumMod val="20000"/>
                  <a:lumOff val="80000"/>
                </a:schemeClr>
              </a:solidFill>
            </a:endParaRPr>
          </a:p>
        </p:txBody>
      </p:sp>
      <p:sp>
        <p:nvSpPr>
          <p:cNvPr id="3" name="Content Placeholder 2"/>
          <p:cNvSpPr>
            <a:spLocks noGrp="1"/>
          </p:cNvSpPr>
          <p:nvPr>
            <p:ph idx="1"/>
          </p:nvPr>
        </p:nvSpPr>
        <p:spPr>
          <a:xfrm>
            <a:off x="381000" y="990600"/>
            <a:ext cx="8229600" cy="4525963"/>
          </a:xfrm>
        </p:spPr>
        <p:txBody>
          <a:bodyPr>
            <a:normAutofit fontScale="92500" lnSpcReduction="20000"/>
          </a:bodyPr>
          <a:lstStyle/>
          <a:p>
            <a:pPr marL="0" indent="0">
              <a:buNone/>
            </a:pPr>
            <a:r>
              <a:rPr lang="en-US" dirty="0" smtClean="0">
                <a:solidFill>
                  <a:schemeClr val="accent6">
                    <a:lumMod val="20000"/>
                    <a:lumOff val="80000"/>
                  </a:schemeClr>
                </a:solidFill>
              </a:rPr>
              <a:t>Giovanni published her first work of poetry in 1968, entitled </a:t>
            </a:r>
            <a:r>
              <a:rPr lang="en-US" i="1" dirty="0" smtClean="0">
                <a:solidFill>
                  <a:schemeClr val="accent6">
                    <a:lumMod val="20000"/>
                    <a:lumOff val="80000"/>
                  </a:schemeClr>
                </a:solidFill>
              </a:rPr>
              <a:t>Black Feeling Black Talk. </a:t>
            </a:r>
            <a:r>
              <a:rPr lang="en-US" dirty="0" smtClean="0">
                <a:solidFill>
                  <a:schemeClr val="accent6">
                    <a:lumMod val="20000"/>
                    <a:lumOff val="80000"/>
                  </a:schemeClr>
                </a:solidFill>
              </a:rPr>
              <a:t>She was called the “princess of black poetry” early in her career. Her poems are very straight forward and she is known for her outspoken tone. Giovanni touches controversial subjects such as race, civil rights, and gender equality. She viewed herself as a revolutionary poet. She doesn’t write only about experience, but rather from empathy also. Her early works were influenced by the civil rights movement and black power movements.</a:t>
            </a:r>
            <a:endParaRPr lang="en-US" i="1" dirty="0">
              <a:solidFill>
                <a:schemeClr val="accent6">
                  <a:lumMod val="20000"/>
                  <a:lumOff val="80000"/>
                </a:schemeClr>
              </a:solidFill>
            </a:endParaRPr>
          </a:p>
        </p:txBody>
      </p:sp>
    </p:spTree>
  </p:cSld>
  <p:clrMapOvr>
    <a:masterClrMapping/>
  </p:clrMapOvr>
  <p:transition spd="med">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0000" b="-1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229600" cy="4525963"/>
          </a:xfrm>
        </p:spPr>
        <p:txBody>
          <a:bodyPr/>
          <a:lstStyle/>
          <a:p>
            <a:pPr marL="0" indent="0">
              <a:buNone/>
            </a:pPr>
            <a:r>
              <a:rPr lang="en-US" dirty="0" smtClean="0">
                <a:solidFill>
                  <a:schemeClr val="accent2"/>
                </a:solidFill>
              </a:rPr>
              <a:t>“It’s a sex object if you’re pretty and no love or love and no sex if you’re fat…” quote taken from </a:t>
            </a:r>
            <a:r>
              <a:rPr lang="en-US" i="1" dirty="0" smtClean="0">
                <a:solidFill>
                  <a:schemeClr val="accent2"/>
                </a:solidFill>
              </a:rPr>
              <a:t>Woman Poem, </a:t>
            </a:r>
            <a:r>
              <a:rPr lang="en-US" dirty="0" smtClean="0">
                <a:solidFill>
                  <a:schemeClr val="accent2"/>
                </a:solidFill>
              </a:rPr>
              <a:t>which is a featured poem in</a:t>
            </a:r>
            <a:r>
              <a:rPr lang="en-US" i="1" dirty="0" smtClean="0">
                <a:solidFill>
                  <a:schemeClr val="accent2"/>
                </a:solidFill>
              </a:rPr>
              <a:t> Black Feeling Black Talk. </a:t>
            </a:r>
          </a:p>
          <a:p>
            <a:pPr marL="0" indent="0">
              <a:buNone/>
            </a:pPr>
            <a:endParaRPr lang="en-US" i="1" dirty="0">
              <a:solidFill>
                <a:schemeClr val="accent2"/>
              </a:solidFill>
            </a:endParaRPr>
          </a:p>
          <a:p>
            <a:pPr marL="0" indent="0">
              <a:buNone/>
            </a:pPr>
            <a:r>
              <a:rPr lang="en-US" i="1" dirty="0" smtClean="0">
                <a:solidFill>
                  <a:schemeClr val="accent2"/>
                </a:solidFill>
                <a:hlinkClick r:id="rId4" tooltip="Ego Tripping"/>
              </a:rPr>
              <a:t>http://youtu.be/_xYL41PiuPg</a:t>
            </a:r>
            <a:endParaRPr lang="en-US" i="1" dirty="0" smtClean="0">
              <a:solidFill>
                <a:schemeClr val="accent2"/>
              </a:solidFill>
            </a:endParaRPr>
          </a:p>
          <a:p>
            <a:pPr marL="0" indent="0">
              <a:buNone/>
            </a:pPr>
            <a:endParaRPr lang="en-US" i="1" dirty="0">
              <a:solidFill>
                <a:schemeClr val="accent2"/>
              </a:solidFill>
            </a:endParaRPr>
          </a:p>
        </p:txBody>
      </p:sp>
      <p:sp>
        <p:nvSpPr>
          <p:cNvPr id="4" name="TextBox 3"/>
          <p:cNvSpPr txBox="1"/>
          <p:nvPr/>
        </p:nvSpPr>
        <p:spPr>
          <a:xfrm>
            <a:off x="5181600" y="152400"/>
            <a:ext cx="3124200" cy="1477328"/>
          </a:xfrm>
          <a:prstGeom prst="rect">
            <a:avLst/>
          </a:prstGeom>
          <a:noFill/>
        </p:spPr>
        <p:txBody>
          <a:bodyPr wrap="square" rtlCol="0">
            <a:spAutoFit/>
          </a:bodyPr>
          <a:lstStyle/>
          <a:p>
            <a:r>
              <a:rPr lang="en-US" dirty="0" smtClean="0"/>
              <a:t>In reference to her ancestors, Giovanni would use food to describe them in her poems and also reference them to something of comfort.</a:t>
            </a:r>
            <a:endParaRPr lang="en-US" dirty="0"/>
          </a:p>
        </p:txBody>
      </p:sp>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381000" y="228600"/>
            <a:ext cx="8229600" cy="4525963"/>
          </a:xfrm>
        </p:spPr>
        <p:txBody>
          <a:bodyPr>
            <a:normAutofit fontScale="25000" lnSpcReduction="20000"/>
          </a:bodyPr>
          <a:lstStyle/>
          <a:p>
            <a:r>
              <a:rPr lang="en-US" sz="6400" b="1" i="1" dirty="0" smtClean="0">
                <a:latin typeface="Engravers MT" pitchFamily="18" charset="0"/>
              </a:rPr>
              <a:t>Crutches</a:t>
            </a:r>
          </a:p>
          <a:p>
            <a:r>
              <a:rPr lang="en-US" sz="6400" dirty="0" smtClean="0">
                <a:latin typeface="Engravers MT" pitchFamily="18" charset="0"/>
              </a:rPr>
              <a:t/>
            </a:r>
            <a:br>
              <a:rPr lang="en-US" sz="6400" dirty="0" smtClean="0">
                <a:latin typeface="Engravers MT" pitchFamily="18" charset="0"/>
              </a:rPr>
            </a:br>
            <a:r>
              <a:rPr lang="en-US" sz="6400" dirty="0" smtClean="0">
                <a:latin typeface="Engravers MT" pitchFamily="18" charset="0"/>
              </a:rPr>
              <a:t>it's not the crutches we decry </a:t>
            </a:r>
            <a:br>
              <a:rPr lang="en-US" sz="6400" dirty="0" smtClean="0">
                <a:latin typeface="Engravers MT" pitchFamily="18" charset="0"/>
              </a:rPr>
            </a:br>
            <a:r>
              <a:rPr lang="en-US" sz="6400" dirty="0" smtClean="0">
                <a:latin typeface="Engravers MT" pitchFamily="18" charset="0"/>
              </a:rPr>
              <a:t>it's the need to move forward </a:t>
            </a:r>
            <a:br>
              <a:rPr lang="en-US" sz="6400" dirty="0" smtClean="0">
                <a:latin typeface="Engravers MT" pitchFamily="18" charset="0"/>
              </a:rPr>
            </a:br>
            <a:r>
              <a:rPr lang="en-US" sz="6400" dirty="0" smtClean="0">
                <a:latin typeface="Engravers MT" pitchFamily="18" charset="0"/>
              </a:rPr>
              <a:t>though we haven't the strength </a:t>
            </a:r>
            <a:br>
              <a:rPr lang="en-US" sz="6400" dirty="0" smtClean="0">
                <a:latin typeface="Engravers MT" pitchFamily="18" charset="0"/>
              </a:rPr>
            </a:br>
            <a:r>
              <a:rPr lang="en-US" sz="6400" dirty="0" smtClean="0">
                <a:latin typeface="Engravers MT" pitchFamily="18" charset="0"/>
              </a:rPr>
              <a:t>women aren't allowed to need </a:t>
            </a:r>
            <a:br>
              <a:rPr lang="en-US" sz="6400" dirty="0" smtClean="0">
                <a:latin typeface="Engravers MT" pitchFamily="18" charset="0"/>
              </a:rPr>
            </a:br>
            <a:r>
              <a:rPr lang="en-US" sz="6400" dirty="0" smtClean="0">
                <a:latin typeface="Engravers MT" pitchFamily="18" charset="0"/>
              </a:rPr>
              <a:t>so they develop rituals </a:t>
            </a:r>
            <a:br>
              <a:rPr lang="en-US" sz="6400" dirty="0" smtClean="0">
                <a:latin typeface="Engravers MT" pitchFamily="18" charset="0"/>
              </a:rPr>
            </a:br>
            <a:r>
              <a:rPr lang="en-US" sz="6400" dirty="0" smtClean="0">
                <a:latin typeface="Engravers MT" pitchFamily="18" charset="0"/>
              </a:rPr>
              <a:t>since we all know working hands idle </a:t>
            </a:r>
            <a:br>
              <a:rPr lang="en-US" sz="6400" dirty="0" smtClean="0">
                <a:latin typeface="Engravers MT" pitchFamily="18" charset="0"/>
              </a:rPr>
            </a:br>
            <a:r>
              <a:rPr lang="en-US" sz="6400" dirty="0" smtClean="0">
                <a:latin typeface="Engravers MT" pitchFamily="18" charset="0"/>
              </a:rPr>
              <a:t>the devil </a:t>
            </a:r>
            <a:br>
              <a:rPr lang="en-US" sz="6400" dirty="0" smtClean="0">
                <a:latin typeface="Engravers MT" pitchFamily="18" charset="0"/>
              </a:rPr>
            </a:br>
            <a:r>
              <a:rPr lang="en-US" sz="6400" dirty="0" smtClean="0">
                <a:latin typeface="Engravers MT" pitchFamily="18" charset="0"/>
              </a:rPr>
              <a:t>women aren't supposed to be strong </a:t>
            </a:r>
            <a:br>
              <a:rPr lang="en-US" sz="6400" dirty="0" smtClean="0">
                <a:latin typeface="Engravers MT" pitchFamily="18" charset="0"/>
              </a:rPr>
            </a:br>
            <a:r>
              <a:rPr lang="en-US" sz="6400" dirty="0" smtClean="0">
                <a:latin typeface="Engravers MT" pitchFamily="18" charset="0"/>
              </a:rPr>
              <a:t>so they develop social smiles </a:t>
            </a:r>
            <a:br>
              <a:rPr lang="en-US" sz="6400" dirty="0" smtClean="0">
                <a:latin typeface="Engravers MT" pitchFamily="18" charset="0"/>
              </a:rPr>
            </a:br>
            <a:r>
              <a:rPr lang="en-US" sz="6400" dirty="0" smtClean="0">
                <a:latin typeface="Engravers MT" pitchFamily="18" charset="0"/>
              </a:rPr>
              <a:t>and secret drinking problems </a:t>
            </a:r>
            <a:br>
              <a:rPr lang="en-US" sz="6400" dirty="0" smtClean="0">
                <a:latin typeface="Engravers MT" pitchFamily="18" charset="0"/>
              </a:rPr>
            </a:br>
            <a:r>
              <a:rPr lang="en-US" sz="6400" dirty="0" smtClean="0">
                <a:latin typeface="Engravers MT" pitchFamily="18" charset="0"/>
              </a:rPr>
              <a:t>and female lovers whom they never touch </a:t>
            </a:r>
            <a:br>
              <a:rPr lang="en-US" sz="6400" dirty="0" smtClean="0">
                <a:latin typeface="Engravers MT" pitchFamily="18" charset="0"/>
              </a:rPr>
            </a:br>
            <a:r>
              <a:rPr lang="en-US" sz="6400" dirty="0" smtClean="0">
                <a:latin typeface="Engravers MT" pitchFamily="18" charset="0"/>
              </a:rPr>
              <a:t>except in dreams </a:t>
            </a:r>
          </a:p>
          <a:p>
            <a:r>
              <a:rPr lang="en-US" sz="6400" dirty="0" smtClean="0">
                <a:latin typeface="Engravers MT" pitchFamily="18" charset="0"/>
              </a:rPr>
              <a:t/>
            </a:r>
            <a:br>
              <a:rPr lang="en-US" sz="6400" dirty="0" smtClean="0">
                <a:latin typeface="Engravers MT" pitchFamily="18" charset="0"/>
              </a:rPr>
            </a:br>
            <a:r>
              <a:rPr lang="en-US" sz="6400" dirty="0" smtClean="0">
                <a:latin typeface="Engravers MT" pitchFamily="18" charset="0"/>
              </a:rPr>
              <a:t>men are supposed to be strong </a:t>
            </a:r>
            <a:br>
              <a:rPr lang="en-US" sz="6400" dirty="0" smtClean="0">
                <a:latin typeface="Engravers MT" pitchFamily="18" charset="0"/>
              </a:rPr>
            </a:br>
            <a:r>
              <a:rPr lang="en-US" sz="6400" dirty="0" smtClean="0">
                <a:latin typeface="Engravers MT" pitchFamily="18" charset="0"/>
              </a:rPr>
              <a:t>so they have heart attacks </a:t>
            </a:r>
            <a:br>
              <a:rPr lang="en-US" sz="6400" dirty="0" smtClean="0">
                <a:latin typeface="Engravers MT" pitchFamily="18" charset="0"/>
              </a:rPr>
            </a:br>
            <a:r>
              <a:rPr lang="en-US" sz="6400" dirty="0" smtClean="0">
                <a:latin typeface="Engravers MT" pitchFamily="18" charset="0"/>
              </a:rPr>
              <a:t>and develop other women </a:t>
            </a:r>
            <a:br>
              <a:rPr lang="en-US" sz="6400" dirty="0" smtClean="0">
                <a:latin typeface="Engravers MT" pitchFamily="18" charset="0"/>
              </a:rPr>
            </a:br>
            <a:r>
              <a:rPr lang="en-US" sz="6400" dirty="0" smtClean="0">
                <a:latin typeface="Engravers MT" pitchFamily="18" charset="0"/>
              </a:rPr>
              <a:t>who don't know their weaknesses </a:t>
            </a:r>
            <a:br>
              <a:rPr lang="en-US" sz="6400" dirty="0" smtClean="0">
                <a:latin typeface="Engravers MT" pitchFamily="18" charset="0"/>
              </a:rPr>
            </a:br>
            <a:r>
              <a:rPr lang="en-US" sz="6400" dirty="0" smtClean="0">
                <a:latin typeface="Engravers MT" pitchFamily="18" charset="0"/>
              </a:rPr>
              <a:t>and hide their fears </a:t>
            </a:r>
            <a:br>
              <a:rPr lang="en-US" sz="6400" dirty="0" smtClean="0">
                <a:latin typeface="Engravers MT" pitchFamily="18" charset="0"/>
              </a:rPr>
            </a:br>
            <a:r>
              <a:rPr lang="en-US" sz="6400" dirty="0" smtClean="0">
                <a:latin typeface="Engravers MT" pitchFamily="18" charset="0"/>
              </a:rPr>
              <a:t>behind male lovers </a:t>
            </a:r>
            <a:br>
              <a:rPr lang="en-US" sz="6400" dirty="0" smtClean="0">
                <a:latin typeface="Engravers MT" pitchFamily="18" charset="0"/>
              </a:rPr>
            </a:br>
            <a:r>
              <a:rPr lang="en-US" sz="6400" dirty="0" smtClean="0">
                <a:latin typeface="Engravers MT" pitchFamily="18" charset="0"/>
              </a:rPr>
              <a:t>whom they religiously touch </a:t>
            </a:r>
            <a:br>
              <a:rPr lang="en-US" sz="6400" dirty="0" smtClean="0">
                <a:latin typeface="Engravers MT" pitchFamily="18" charset="0"/>
              </a:rPr>
            </a:br>
            <a:r>
              <a:rPr lang="en-US" sz="6400" dirty="0" smtClean="0">
                <a:latin typeface="Engravers MT" pitchFamily="18" charset="0"/>
              </a:rPr>
              <a:t>each </a:t>
            </a:r>
            <a:r>
              <a:rPr lang="en-US" sz="6400" dirty="0" smtClean="0">
                <a:latin typeface="Engravers MT" pitchFamily="18" charset="0"/>
              </a:rPr>
              <a:t>saturday</a:t>
            </a:r>
            <a:r>
              <a:rPr lang="en-US" sz="6400" dirty="0" smtClean="0">
                <a:latin typeface="Engravers MT" pitchFamily="18" charset="0"/>
              </a:rPr>
              <a:t> morning on the basketball court </a:t>
            </a:r>
            <a:br>
              <a:rPr lang="en-US" sz="6400" dirty="0" smtClean="0">
                <a:latin typeface="Engravers MT" pitchFamily="18" charset="0"/>
              </a:rPr>
            </a:br>
            <a:r>
              <a:rPr lang="en-US" sz="6400" dirty="0" smtClean="0">
                <a:latin typeface="Engravers MT" pitchFamily="18" charset="0"/>
              </a:rPr>
              <a:t>it's considered a sign of health </a:t>
            </a:r>
            <a:r>
              <a:rPr lang="en-US" sz="6400" dirty="0" smtClean="0">
                <a:latin typeface="Engravers MT" pitchFamily="18" charset="0"/>
              </a:rPr>
              <a:t>doncha</a:t>
            </a:r>
            <a:r>
              <a:rPr lang="en-US" sz="6400" dirty="0" smtClean="0">
                <a:latin typeface="Engravers MT" pitchFamily="18" charset="0"/>
              </a:rPr>
              <a:t> know </a:t>
            </a:r>
            <a:br>
              <a:rPr lang="en-US" sz="6400" dirty="0" smtClean="0">
                <a:latin typeface="Engravers MT" pitchFamily="18" charset="0"/>
              </a:rPr>
            </a:br>
            <a:r>
              <a:rPr lang="en-US" sz="6400" dirty="0" smtClean="0">
                <a:latin typeface="Engravers MT" pitchFamily="18" charset="0"/>
              </a:rPr>
              <a:t>that they take such good care </a:t>
            </a:r>
            <a:br>
              <a:rPr lang="en-US" sz="6400" dirty="0" smtClean="0">
                <a:latin typeface="Engravers MT" pitchFamily="18" charset="0"/>
              </a:rPr>
            </a:br>
            <a:r>
              <a:rPr lang="en-US" sz="6400" dirty="0" smtClean="0">
                <a:latin typeface="Engravers MT" pitchFamily="18" charset="0"/>
              </a:rPr>
              <a:t>of their bodies </a:t>
            </a:r>
          </a:p>
          <a:p>
            <a:r>
              <a:rPr lang="en-US" sz="6400" dirty="0" smtClean="0">
                <a:latin typeface="Engravers MT" pitchFamily="18" charset="0"/>
              </a:rPr>
              <a:t/>
            </a:r>
            <a:br>
              <a:rPr lang="en-US" sz="6400" dirty="0" smtClean="0">
                <a:latin typeface="Engravers MT" pitchFamily="18" charset="0"/>
              </a:rPr>
            </a:br>
            <a:r>
              <a:rPr lang="en-US" sz="6400" dirty="0" smtClean="0">
                <a:latin typeface="Engravers MT" pitchFamily="18" charset="0"/>
              </a:rPr>
              <a:t>i'm</a:t>
            </a:r>
            <a:r>
              <a:rPr lang="en-US" sz="6400" dirty="0" smtClean="0">
                <a:latin typeface="Engravers MT" pitchFamily="18" charset="0"/>
              </a:rPr>
              <a:t> trying to say something about the human condition </a:t>
            </a:r>
            <a:br>
              <a:rPr lang="en-US" sz="6400" dirty="0" smtClean="0">
                <a:latin typeface="Engravers MT" pitchFamily="18" charset="0"/>
              </a:rPr>
            </a:br>
            <a:r>
              <a:rPr lang="en-US" sz="6400" dirty="0" smtClean="0">
                <a:latin typeface="Engravers MT" pitchFamily="18" charset="0"/>
              </a:rPr>
              <a:t>maybe </a:t>
            </a:r>
            <a:r>
              <a:rPr lang="en-US" sz="6400" dirty="0" smtClean="0">
                <a:latin typeface="Engravers MT" pitchFamily="18" charset="0"/>
              </a:rPr>
              <a:t>i</a:t>
            </a:r>
            <a:r>
              <a:rPr lang="en-US" sz="6400" dirty="0" smtClean="0">
                <a:latin typeface="Engravers MT" pitchFamily="18" charset="0"/>
              </a:rPr>
              <a:t> should try again </a:t>
            </a:r>
          </a:p>
          <a:p>
            <a:pPr>
              <a:buNone/>
            </a:pPr>
            <a:endParaRPr lang="en-US" dirty="0"/>
          </a:p>
        </p:txBody>
      </p:sp>
    </p:spTree>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229600" cy="4525963"/>
          </a:xfrm>
        </p:spPr>
        <p:txBody>
          <a:bodyPr/>
          <a:lstStyle/>
          <a:p>
            <a:pPr marL="0" indent="0">
              <a:buNone/>
            </a:pPr>
            <a:r>
              <a:rPr lang="en-US" dirty="0" smtClean="0">
                <a:solidFill>
                  <a:schemeClr val="accent1">
                    <a:lumMod val="40000"/>
                    <a:lumOff val="60000"/>
                  </a:schemeClr>
                </a:solidFill>
                <a:latin typeface="Matura MT Script Capitals" pitchFamily="66" charset="0"/>
              </a:rPr>
              <a:t>Giovanni was diagnosed with cancer in the late 90’s and eventually had to have a lung removed. She has been a professor of writing and literature at Virginia Tech since 1987. Her latest work, </a:t>
            </a:r>
            <a:r>
              <a:rPr lang="en-US" i="1" dirty="0" smtClean="0">
                <a:solidFill>
                  <a:schemeClr val="accent1">
                    <a:lumMod val="40000"/>
                    <a:lumOff val="60000"/>
                  </a:schemeClr>
                </a:solidFill>
                <a:latin typeface="Matura MT Script Capitals" pitchFamily="66" charset="0"/>
              </a:rPr>
              <a:t>Bicycles: Love Poems</a:t>
            </a:r>
            <a:r>
              <a:rPr lang="en-US" dirty="0" smtClean="0">
                <a:solidFill>
                  <a:schemeClr val="accent1">
                    <a:lumMod val="40000"/>
                    <a:lumOff val="60000"/>
                  </a:schemeClr>
                </a:solidFill>
                <a:latin typeface="Matura MT Script Capitals" pitchFamily="66" charset="0"/>
              </a:rPr>
              <a:t>, was published in 2009.</a:t>
            </a:r>
            <a:endParaRPr lang="en-US" dirty="0">
              <a:latin typeface="Matura MT Script Capitals" pitchFamily="66" charset="0"/>
            </a:endParaRPr>
          </a:p>
        </p:txBody>
      </p:sp>
      <p:sp>
        <p:nvSpPr>
          <p:cNvPr id="4" name="Rectangle 3"/>
          <p:cNvSpPr/>
          <p:nvPr/>
        </p:nvSpPr>
        <p:spPr>
          <a:xfrm>
            <a:off x="228600" y="152400"/>
            <a:ext cx="5015733"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Today’s Giovanni</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spd="med">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8000" b="-1000"/>
          </a:stretch>
        </a:blipFill>
        <a:effectLst/>
      </p:bgPr>
    </p:bg>
    <p:spTree>
      <p:nvGrpSpPr>
        <p:cNvPr id="1" name=""/>
        <p:cNvGrpSpPr/>
        <p:nvPr/>
      </p:nvGrpSpPr>
      <p:grpSpPr>
        <a:xfrm>
          <a:off x="0" y="0"/>
          <a:ext cx="0" cy="0"/>
          <a:chOff x="0" y="0"/>
          <a:chExt cx="0" cy="0"/>
        </a:xfrm>
      </p:grpSpPr>
      <p:sp>
        <p:nvSpPr>
          <p:cNvPr id="4" name="Rectangle 3"/>
          <p:cNvSpPr/>
          <p:nvPr/>
        </p:nvSpPr>
        <p:spPr>
          <a:xfrm>
            <a:off x="0" y="5257800"/>
            <a:ext cx="3276600" cy="400110"/>
          </a:xfrm>
          <a:prstGeom prst="rect">
            <a:avLst/>
          </a:prstGeom>
        </p:spPr>
        <p:txBody>
          <a:bodyPr wrap="square">
            <a:spAutoFit/>
          </a:bodyPr>
          <a:lstStyle/>
          <a:p>
            <a:r>
              <a:rPr lang="en-US" sz="2000" dirty="0" smtClean="0">
                <a:solidFill>
                  <a:schemeClr val="accent2"/>
                </a:solidFill>
                <a:hlinkClick r:id="rId4"/>
              </a:rPr>
              <a:t>http://youtu.be/njnmFceEsuo</a:t>
            </a:r>
            <a:endParaRPr lang="en-US" sz="2000" dirty="0">
              <a:solidFill>
                <a:schemeClr val="accent2"/>
              </a:solidFill>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Bibliography</a:t>
            </a:r>
            <a:endParaRPr lang="en-US" dirty="0"/>
          </a:p>
        </p:txBody>
      </p:sp>
      <p:sp>
        <p:nvSpPr>
          <p:cNvPr id="3" name="Content Placeholder 2"/>
          <p:cNvSpPr>
            <a:spLocks noGrp="1"/>
          </p:cNvSpPr>
          <p:nvPr>
            <p:ph idx="1"/>
          </p:nvPr>
        </p:nvSpPr>
        <p:spPr>
          <a:xfrm>
            <a:off x="457200" y="1219200"/>
            <a:ext cx="8229600" cy="4525963"/>
          </a:xfrm>
        </p:spPr>
        <p:txBody>
          <a:bodyPr>
            <a:normAutofit fontScale="62500" lnSpcReduction="20000"/>
          </a:bodyPr>
          <a:lstStyle/>
          <a:p>
            <a:r>
              <a:rPr lang="en-US" dirty="0" smtClean="0"/>
              <a:t>Bloom, Harold, and WJ Harris. </a:t>
            </a:r>
            <a:r>
              <a:rPr lang="en-US" i="1" dirty="0" smtClean="0"/>
              <a:t>African American Poets</a:t>
            </a:r>
            <a:r>
              <a:rPr lang="en-US" dirty="0" smtClean="0"/>
              <a:t>. New Edition.    2. NY, NY: An Imprint of Info-base Publishing, 2010. pp.17-28. Print</a:t>
            </a:r>
          </a:p>
          <a:p>
            <a:pPr lvl="0"/>
            <a:endParaRPr lang="en-US" dirty="0" smtClean="0"/>
          </a:p>
          <a:p>
            <a:pPr lvl="0"/>
            <a:r>
              <a:rPr lang="en-US" dirty="0" smtClean="0"/>
              <a:t>Fowler, V.. "NIKKI GIOVANNI'S APPALACHIAN TIES. " </a:t>
            </a:r>
            <a:r>
              <a:rPr lang="en-US" i="1" dirty="0" smtClean="0"/>
              <a:t>Appalachian Heritage</a:t>
            </a:r>
            <a:r>
              <a:rPr lang="en-US" dirty="0" smtClean="0"/>
              <a:t>  36.3 (2008): 42-52. Research Library, ProQuest. Web.  10 Apr. 2011.</a:t>
            </a:r>
          </a:p>
          <a:p>
            <a:pPr lvl="0"/>
            <a:endParaRPr lang="en-US" dirty="0" smtClean="0"/>
          </a:p>
          <a:p>
            <a:pPr lvl="0"/>
            <a:r>
              <a:rPr lang="en-US" dirty="0" smtClean="0"/>
              <a:t>Giovanni, Nikki. </a:t>
            </a:r>
            <a:r>
              <a:rPr lang="en-US" i="1" dirty="0" smtClean="0"/>
              <a:t>The Black Collegian</a:t>
            </a:r>
            <a:r>
              <a:rPr lang="en-US" dirty="0" smtClean="0"/>
              <a:t>, 09/2010. Interview. 34. Print. 10 Apr 2011. &lt;http://theblackcollegiate.com&gt;.</a:t>
            </a:r>
          </a:p>
          <a:p>
            <a:pPr lvl="0"/>
            <a:endParaRPr lang="en-US" dirty="0" smtClean="0"/>
          </a:p>
          <a:p>
            <a:pPr lvl="0"/>
            <a:r>
              <a:rPr lang="en-US" dirty="0" smtClean="0"/>
              <a:t>Nikki Giovanni.  "Literature. " </a:t>
            </a:r>
            <a:r>
              <a:rPr lang="en-US" i="1" dirty="0" smtClean="0"/>
              <a:t>Obsidian III</a:t>
            </a:r>
            <a:r>
              <a:rPr lang="en-US" dirty="0" smtClean="0"/>
              <a:t>  3.1 (2001): 45. Research Library, ProQuest. Web.  10 Apr. 2011. </a:t>
            </a:r>
          </a:p>
          <a:p>
            <a:pPr lvl="0"/>
            <a:endParaRPr lang="en-US" dirty="0" smtClean="0"/>
          </a:p>
          <a:p>
            <a:pPr lvl="0"/>
            <a:r>
              <a:rPr lang="en-US" dirty="0" smtClean="0"/>
              <a:t>Walker , Jennifer. "Nikki Giovanni and Rita Dove: Poets Redefining ." </a:t>
            </a:r>
            <a:r>
              <a:rPr lang="en-US" i="1" dirty="0" smtClean="0"/>
              <a:t>Journal of Negro History</a:t>
            </a:r>
            <a:r>
              <a:rPr lang="en-US" dirty="0" smtClean="0"/>
              <a:t>. 85.3 (2000): pp. 210-217. Print</a:t>
            </a:r>
          </a:p>
        </p:txBody>
      </p:sp>
    </p:spTree>
  </p:cSld>
  <p:clrMapOvr>
    <a:masterClrMapping/>
  </p:clrMapOvr>
  <p:transition spd="slow">
    <p:wheel spokes="8"/>
    <p:sndAc>
      <p:stSnd>
        <p:snd r:embed="rId3" name="applause.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457</Words>
  <Application>Microsoft Office PowerPoint</Application>
  <PresentationFormat>On-screen Show (4:3)</PresentationFormat>
  <Paragraphs>39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Poetry</vt:lpstr>
      <vt:lpstr>Slide 5</vt:lpstr>
      <vt:lpstr>Slide 6</vt:lpstr>
      <vt:lpstr>Slide 7</vt:lpstr>
      <vt:lpstr>Slide 8</vt:lpstr>
      <vt:lpstr>Bibliography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vbonner</cp:lastModifiedBy>
  <cp:revision>67</cp:revision>
  <dcterms:created xsi:type="dcterms:W3CDTF">2011-04-24T13:30:15Z</dcterms:created>
  <dcterms:modified xsi:type="dcterms:W3CDTF">2011-04-25T15:12:21Z</dcterms:modified>
</cp:coreProperties>
</file>